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3" r:id="rId13"/>
    <p:sldId id="264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5" name="Пі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1" name="Місце для дати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218580B-A3ED-4668-A39F-458407FD8E21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236BBCF-6EED-4BDB-9136-DE9B246D9C55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8580B-A3ED-4668-A39F-458407FD8E21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BBCF-6EED-4BDB-9136-DE9B246D9C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218580B-A3ED-4668-A39F-458407FD8E21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236BBCF-6EED-4BDB-9136-DE9B246D9C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8580B-A3ED-4668-A39F-458407FD8E21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BBCF-6EED-4BDB-9136-DE9B246D9C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218580B-A3ED-4668-A39F-458407FD8E21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236BBCF-6EED-4BDB-9136-DE9B246D9C55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8580B-A3ED-4668-A39F-458407FD8E21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BBCF-6EED-4BDB-9136-DE9B246D9C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8580B-A3ED-4668-A39F-458407FD8E21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BBCF-6EED-4BDB-9136-DE9B246D9C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8580B-A3ED-4668-A39F-458407FD8E21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BBCF-6EED-4BDB-9136-DE9B246D9C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218580B-A3ED-4668-A39F-458407FD8E21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BBCF-6EED-4BDB-9136-DE9B246D9C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8580B-A3ED-4668-A39F-458407FD8E21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BBCF-6EED-4BDB-9136-DE9B246D9C5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18580B-A3ED-4668-A39F-458407FD8E21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36BBCF-6EED-4BDB-9136-DE9B246D9C55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Місце для зображення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Місце для заголовка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1" name="Місце для тексту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7" name="Місце для дати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218580B-A3ED-4668-A39F-458407FD8E21}" type="datetimeFigureOut">
              <a:rPr lang="uk-UA" smtClean="0"/>
              <a:t>19.12.2014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236BBCF-6EED-4BDB-9136-DE9B246D9C55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Стійкі зміни, як основа успішної  трансформації університету 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к.е.н. Лисенко М.О. 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>
            <a:normAutofit/>
          </a:bodyPr>
          <a:lstStyle/>
          <a:p>
            <a:r>
              <a:rPr lang="uk-UA" dirty="0" smtClean="0"/>
              <a:t>Третє - розвиток корпоративної культури - введення нових норм і принципів, які орієнтовані на проектну, дослідницьку та підприємницьку діяльність. 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Четверте - кадрова політика - побудова прозорих траєкторій кар'єрного і професійного розвитку всередині університету на базі HR-технологій останнього покоління: «управління талантами», «управління кар'єрним зростанням», «формування самонавчання», «безперервної освіти».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/>
          <a:lstStyle/>
          <a:p>
            <a:r>
              <a:rPr lang="uk-UA" dirty="0" smtClean="0"/>
              <a:t>П'яте - розвиток web-інфраструктури як набору сервісів та інструментів для вирішення завдань дослідницької та підприємницької діяльності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Шосте - побудова ділової мережі випускників для реалізації регіональних і глобальних ініціатив.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462526"/>
          </a:xfrm>
        </p:spPr>
        <p:txBody>
          <a:bodyPr/>
          <a:lstStyle/>
          <a:p>
            <a:r>
              <a:rPr lang="uk-UA" sz="3600" dirty="0" err="1" smtClean="0"/>
              <a:t>Уорік</a:t>
            </a:r>
            <a:r>
              <a:rPr lang="uk-UA" dirty="0" smtClean="0"/>
              <a:t> продемонстрував, що завдяки </a:t>
            </a:r>
            <a:r>
              <a:rPr lang="uk-UA" b="1" dirty="0" smtClean="0"/>
              <a:t>стійкості та підприємницькій культурі </a:t>
            </a:r>
            <a:r>
              <a:rPr lang="uk-UA" dirty="0" smtClean="0"/>
              <a:t>нова інфраструктура одночасно сприяла </a:t>
            </a:r>
            <a:r>
              <a:rPr lang="uk-UA" b="1" dirty="0" smtClean="0"/>
              <a:t>змінам</a:t>
            </a:r>
            <a:r>
              <a:rPr lang="uk-UA" dirty="0" smtClean="0"/>
              <a:t> і підтримувала встановлений порядок. 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3116"/>
            <a:ext cx="7239000" cy="11430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Незалежно від індивідуальних особливостей або історії розвитку університети повинні ставати більш гнучкими і здатними до адаптації, оскільки цього вимагають мінливі зовнішні умови.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4282" y="357166"/>
            <a:ext cx="7239000" cy="4846320"/>
          </a:xfrm>
        </p:spPr>
        <p:txBody>
          <a:bodyPr/>
          <a:lstStyle/>
          <a:p>
            <a:r>
              <a:rPr lang="uk-UA" dirty="0" smtClean="0"/>
              <a:t>Життєвим питанням для університетів є питання: </a:t>
            </a:r>
            <a:endParaRPr lang="uk-UA" dirty="0" smtClean="0"/>
          </a:p>
          <a:p>
            <a:endParaRPr lang="uk-UA" b="1" dirty="0" smtClean="0"/>
          </a:p>
          <a:p>
            <a:r>
              <a:rPr lang="uk-UA" b="1" dirty="0" smtClean="0"/>
              <a:t>Що </a:t>
            </a:r>
            <a:r>
              <a:rPr lang="uk-UA" b="1" dirty="0" smtClean="0"/>
              <a:t>потрібно зробити в першу чергу, щоб університети відповідали швидкоплинності світу XXI століття?</a:t>
            </a:r>
            <a:r>
              <a:rPr lang="uk-UA" dirty="0" smtClean="0"/>
              <a:t> </a:t>
            </a:r>
          </a:p>
          <a:p>
            <a:endParaRPr lang="uk-UA" dirty="0"/>
          </a:p>
        </p:txBody>
      </p:sp>
      <p:sp>
        <p:nvSpPr>
          <p:cNvPr id="4" name="Стрілка вправо 3"/>
          <p:cNvSpPr/>
          <p:nvPr/>
        </p:nvSpPr>
        <p:spPr>
          <a:xfrm>
            <a:off x="857224" y="3714752"/>
            <a:ext cx="1643074" cy="10715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кутник 4"/>
          <p:cNvSpPr/>
          <p:nvPr/>
        </p:nvSpPr>
        <p:spPr>
          <a:xfrm>
            <a:off x="2571736" y="3500438"/>
            <a:ext cx="55721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Університетам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необхідно стати більш гнучкими, з'єднавши в собі в стійкій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форми -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старе і нове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, стабільність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зміни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394580"/>
          </a:xfrm>
        </p:spPr>
        <p:txBody>
          <a:bodyPr>
            <a:normAutofit/>
          </a:bodyPr>
          <a:lstStyle/>
          <a:p>
            <a:r>
              <a:rPr lang="uk-UA" dirty="0" smtClean="0"/>
              <a:t>Було досліджено аспекти стійкої підприємницької трансформації в таких університетах, як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00034" y="2857496"/>
            <a:ext cx="7239000" cy="3176906"/>
          </a:xfrm>
        </p:spPr>
        <p:txBody>
          <a:bodyPr/>
          <a:lstStyle/>
          <a:p>
            <a:r>
              <a:rPr lang="uk-UA" dirty="0" smtClean="0"/>
              <a:t>Університет </a:t>
            </a:r>
            <a:r>
              <a:rPr lang="uk-UA" dirty="0" err="1" smtClean="0"/>
              <a:t>Уорика</a:t>
            </a:r>
            <a:r>
              <a:rPr lang="uk-UA" dirty="0" smtClean="0"/>
              <a:t> (Англія), </a:t>
            </a:r>
            <a:endParaRPr lang="uk-UA" dirty="0" smtClean="0"/>
          </a:p>
          <a:p>
            <a:r>
              <a:rPr lang="uk-UA" dirty="0" smtClean="0"/>
              <a:t>Університет </a:t>
            </a:r>
            <a:r>
              <a:rPr lang="uk-UA" dirty="0" err="1" smtClean="0"/>
              <a:t>Стратклайда</a:t>
            </a:r>
            <a:r>
              <a:rPr lang="uk-UA" dirty="0" smtClean="0"/>
              <a:t> (</a:t>
            </a:r>
            <a:r>
              <a:rPr lang="uk-UA" dirty="0" err="1" smtClean="0"/>
              <a:t>ШотланДія</a:t>
            </a:r>
            <a:r>
              <a:rPr lang="uk-UA" dirty="0" smtClean="0"/>
              <a:t>), </a:t>
            </a:r>
            <a:endParaRPr lang="uk-UA" dirty="0" smtClean="0"/>
          </a:p>
          <a:p>
            <a:r>
              <a:rPr lang="uk-UA" dirty="0" smtClean="0"/>
              <a:t>Університет </a:t>
            </a:r>
            <a:r>
              <a:rPr lang="uk-UA" dirty="0" err="1" smtClean="0"/>
              <a:t>Твенте</a:t>
            </a:r>
            <a:r>
              <a:rPr lang="uk-UA" dirty="0" smtClean="0"/>
              <a:t> (Нідерланди), </a:t>
            </a:r>
            <a:endParaRPr lang="uk-UA" dirty="0" smtClean="0"/>
          </a:p>
          <a:p>
            <a:r>
              <a:rPr lang="uk-UA" dirty="0" smtClean="0"/>
              <a:t>Університет </a:t>
            </a:r>
            <a:r>
              <a:rPr lang="uk-UA" dirty="0" err="1" smtClean="0"/>
              <a:t>Йоенсуу</a:t>
            </a:r>
            <a:r>
              <a:rPr lang="uk-UA" dirty="0" smtClean="0"/>
              <a:t> (Фінляндія), </a:t>
            </a:r>
            <a:endParaRPr lang="uk-UA" dirty="0" smtClean="0"/>
          </a:p>
          <a:p>
            <a:r>
              <a:rPr lang="uk-UA" dirty="0" smtClean="0"/>
              <a:t>технічному </a:t>
            </a:r>
            <a:r>
              <a:rPr lang="uk-UA" dirty="0" smtClean="0"/>
              <a:t>університеті </a:t>
            </a:r>
            <a:r>
              <a:rPr lang="uk-UA" dirty="0" err="1" smtClean="0"/>
              <a:t>Чалмерса</a:t>
            </a:r>
            <a:r>
              <a:rPr lang="uk-UA" dirty="0" smtClean="0"/>
              <a:t> (Швеція)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Концепція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стійкість трансформації залежить від інфраструктури «стійкого стану», який змушує змінюватися. Цей стійкий стан включає «бюрократію змін». 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239000" cy="2643198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В результаті дослідження, були виявлені наступні ключові елементи успішного менеджменту стійкими змінами в університетах: </a:t>
            </a:r>
            <a:endParaRPr lang="uk-UA" sz="32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71472" y="3214686"/>
            <a:ext cx="7239000" cy="2714644"/>
          </a:xfrm>
        </p:spPr>
        <p:txBody>
          <a:bodyPr/>
          <a:lstStyle/>
          <a:p>
            <a:pPr lvl="0"/>
            <a:r>
              <a:rPr lang="uk-UA" dirty="0" smtClean="0"/>
              <a:t>диверсифікована </a:t>
            </a:r>
            <a:r>
              <a:rPr lang="uk-UA" dirty="0" smtClean="0"/>
              <a:t>база фінансування, </a:t>
            </a:r>
          </a:p>
          <a:p>
            <a:pPr lvl="0"/>
            <a:r>
              <a:rPr lang="uk-UA" dirty="0" smtClean="0"/>
              <a:t>посилене спрямовуюче ядро, </a:t>
            </a:r>
          </a:p>
          <a:p>
            <a:pPr lvl="0"/>
            <a:r>
              <a:rPr lang="uk-UA" dirty="0" smtClean="0"/>
              <a:t>розширена периферія розвитку, </a:t>
            </a:r>
          </a:p>
          <a:p>
            <a:pPr lvl="0"/>
            <a:r>
              <a:rPr lang="uk-UA" dirty="0" smtClean="0"/>
              <a:t>мотивований академічний осередок </a:t>
            </a:r>
          </a:p>
          <a:p>
            <a:pPr lvl="0"/>
            <a:r>
              <a:rPr lang="uk-UA" dirty="0" smtClean="0"/>
              <a:t>інтегрована підприємницька культура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35729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Головним рецептом успішності стійких змін є те, </a:t>
            </a:r>
            <a:r>
              <a:rPr lang="uk-UA" dirty="0" smtClean="0"/>
              <a:t>що 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85852" y="2285992"/>
            <a:ext cx="6429420" cy="2891154"/>
          </a:xfrm>
        </p:spPr>
        <p:txBody>
          <a:bodyPr/>
          <a:lstStyle/>
          <a:p>
            <a:r>
              <a:rPr lang="uk-UA" b="1" dirty="0" smtClean="0"/>
              <a:t>безліч </a:t>
            </a:r>
            <a:r>
              <a:rPr lang="uk-UA" b="1" dirty="0" smtClean="0"/>
              <a:t>змінених елементів повинні взаємодіяти і підтримувати один </a:t>
            </a:r>
            <a:r>
              <a:rPr lang="uk-UA" b="1" dirty="0" smtClean="0"/>
              <a:t>одного, </a:t>
            </a:r>
            <a:r>
              <a:rPr lang="uk-UA" b="1" dirty="0" smtClean="0"/>
              <a:t>в результаті чого відбудеться посилення </a:t>
            </a:r>
            <a:r>
              <a:rPr lang="uk-UA" b="1" dirty="0" smtClean="0"/>
              <a:t>ефектів</a:t>
            </a:r>
            <a:endParaRPr lang="uk-UA" dirty="0" smtClean="0"/>
          </a:p>
          <a:p>
            <a:endParaRPr lang="uk-UA" dirty="0"/>
          </a:p>
        </p:txBody>
      </p:sp>
      <p:sp>
        <p:nvSpPr>
          <p:cNvPr id="4" name="Стрілка вправо 3"/>
          <p:cNvSpPr/>
          <p:nvPr/>
        </p:nvSpPr>
        <p:spPr>
          <a:xfrm>
            <a:off x="785786" y="4643446"/>
            <a:ext cx="1785950" cy="1143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кутник 4"/>
          <p:cNvSpPr/>
          <p:nvPr/>
        </p:nvSpPr>
        <p:spPr>
          <a:xfrm>
            <a:off x="2857488" y="4714884"/>
            <a:ext cx="457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/>
              <a:t>взаємодіючі елементи і наростаючий потік </a:t>
            </a:r>
            <a:r>
              <a:rPr lang="uk-UA" sz="2800" b="1" dirty="0" smtClean="0"/>
              <a:t>змін</a:t>
            </a:r>
            <a:endParaRPr lang="uk-UA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кроки в процесі стійких трансформацій та створення підприємницького університету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357430"/>
            <a:ext cx="7239000" cy="4098306"/>
          </a:xfrm>
        </p:spPr>
        <p:txBody>
          <a:bodyPr/>
          <a:lstStyle/>
          <a:p>
            <a:r>
              <a:rPr lang="uk-UA" dirty="0" smtClean="0"/>
              <a:t>Побудова інноваційної інфраструктури та розвиток відносин з інноваційними компаніями інноваційної інфраструктури. 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7239000" cy="1643074"/>
          </a:xfrm>
        </p:spPr>
        <p:txBody>
          <a:bodyPr>
            <a:noAutofit/>
          </a:bodyPr>
          <a:lstStyle/>
          <a:p>
            <a:r>
              <a:rPr lang="uk-UA" sz="2400" dirty="0" smtClean="0"/>
              <a:t>Побудова підприємницького університету має стати завданням не окремих груп прориву всередині університету, а масовим стандартом діяльності: </a:t>
            </a:r>
            <a:endParaRPr lang="uk-UA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285992"/>
            <a:ext cx="7239000" cy="4169744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Перше - необхідно визначитися з моделлю інноваційного </a:t>
            </a:r>
            <a:r>
              <a:rPr lang="uk-UA" dirty="0" smtClean="0"/>
              <a:t>розвитку: </a:t>
            </a:r>
          </a:p>
          <a:p>
            <a:endParaRPr lang="uk-UA" dirty="0" smtClean="0"/>
          </a:p>
          <a:p>
            <a:r>
              <a:rPr lang="uk-UA" sz="2000" dirty="0" smtClean="0"/>
              <a:t>екосистема інновацій - </a:t>
            </a:r>
            <a:r>
              <a:rPr lang="uk-UA" sz="2000" dirty="0" err="1" smtClean="0"/>
              <a:t>network</a:t>
            </a:r>
            <a:r>
              <a:rPr lang="uk-UA" sz="2000" dirty="0" smtClean="0"/>
              <a:t> </a:t>
            </a:r>
            <a:r>
              <a:rPr lang="uk-UA" sz="2000" dirty="0" smtClean="0"/>
              <a:t>(інноваційні мережі та </a:t>
            </a:r>
            <a:r>
              <a:rPr lang="uk-UA" sz="2000" dirty="0" smtClean="0"/>
              <a:t>спільноти) </a:t>
            </a:r>
          </a:p>
          <a:p>
            <a:r>
              <a:rPr lang="uk-UA" sz="2000" dirty="0" smtClean="0"/>
              <a:t>модель </a:t>
            </a:r>
            <a:r>
              <a:rPr lang="uk-UA" sz="2000" dirty="0" err="1" smtClean="0"/>
              <a:t>Triple</a:t>
            </a:r>
            <a:r>
              <a:rPr lang="uk-UA" sz="2000" dirty="0" smtClean="0"/>
              <a:t> </a:t>
            </a:r>
            <a:r>
              <a:rPr lang="uk-UA" sz="2000" dirty="0" err="1" smtClean="0"/>
              <a:t>Helix</a:t>
            </a:r>
            <a:r>
              <a:rPr lang="uk-UA" sz="2000" dirty="0" smtClean="0"/>
              <a:t> (Потрійний спіралі</a:t>
            </a:r>
            <a:r>
              <a:rPr lang="uk-UA" sz="2000" dirty="0" smtClean="0"/>
              <a:t>) </a:t>
            </a:r>
          </a:p>
          <a:p>
            <a:pPr>
              <a:buNone/>
            </a:pPr>
            <a:endParaRPr lang="uk-UA" sz="2000" dirty="0" smtClean="0"/>
          </a:p>
          <a:p>
            <a:r>
              <a:rPr lang="uk-UA" dirty="0" smtClean="0"/>
              <a:t>Друге - необхідні принципові зміни в культурі управління університетів: підвищити компетенції в </a:t>
            </a:r>
            <a:r>
              <a:rPr lang="uk-UA" dirty="0" smtClean="0"/>
              <a:t>сфері </a:t>
            </a:r>
            <a:r>
              <a:rPr lang="uk-UA" dirty="0" smtClean="0"/>
              <a:t>аналізу ринків, обліку результатів </a:t>
            </a:r>
            <a:r>
              <a:rPr lang="uk-UA" dirty="0" err="1" smtClean="0"/>
              <a:t>Форсайтів</a:t>
            </a:r>
            <a:r>
              <a:rPr lang="uk-UA" dirty="0" smtClean="0"/>
              <a:t> і параметрів світових університетських рейтингів. </a:t>
            </a:r>
          </a:p>
          <a:p>
            <a:endParaRPr lang="uk-UA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Вишукана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ишукана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</TotalTime>
  <Words>408</Words>
  <Application>Microsoft Office PowerPoint</Application>
  <PresentationFormat>Екран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Вишукана</vt:lpstr>
      <vt:lpstr>Стійкі зміни, як основа успішної  трансформації університету </vt:lpstr>
      <vt:lpstr>Слайд 2</vt:lpstr>
      <vt:lpstr>Слайд 3</vt:lpstr>
      <vt:lpstr>Було досліджено аспекти стійкої підприємницької трансформації в таких університетах, як:</vt:lpstr>
      <vt:lpstr>Концепція </vt:lpstr>
      <vt:lpstr>В результаті дослідження, були виявлені наступні ключові елементи успішного менеджменту стійкими змінами в університетах: </vt:lpstr>
      <vt:lpstr>Головним рецептом успішності стійких змін є те, що  </vt:lpstr>
      <vt:lpstr>кроки в процесі стійких трансформацій та створення підприємницького університету </vt:lpstr>
      <vt:lpstr>Побудова підприємницького університету має стати завданням не окремих груп прориву всередині університету, а масовим стандартом діяльності: </vt:lpstr>
      <vt:lpstr>Слайд 10</vt:lpstr>
      <vt:lpstr>Слайд 11</vt:lpstr>
      <vt:lpstr>Слайд 12</vt:lpstr>
      <vt:lpstr>Дякую за увагу!</vt:lpstr>
    </vt:vector>
  </TitlesOfParts>
  <Company>puet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Стійкі зміни, як основа успішної  трансформації університету </dc:title>
  <dc:creator>Kisil2g</dc:creator>
  <cp:lastModifiedBy>Kisil2g</cp:lastModifiedBy>
  <cp:revision>7</cp:revision>
  <dcterms:created xsi:type="dcterms:W3CDTF">2014-12-19T11:50:23Z</dcterms:created>
  <dcterms:modified xsi:type="dcterms:W3CDTF">2014-12-19T12:19:09Z</dcterms:modified>
</cp:coreProperties>
</file>